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0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1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2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3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32" r:id="rId7"/>
    <p:sldMasterId id="2147483756" r:id="rId8"/>
    <p:sldMasterId id="2147483780" r:id="rId9"/>
    <p:sldMasterId id="2147483792" r:id="rId10"/>
    <p:sldMasterId id="2147483804" r:id="rId11"/>
    <p:sldMasterId id="2147483828" r:id="rId12"/>
    <p:sldMasterId id="2147483840" r:id="rId13"/>
    <p:sldMasterId id="2147483852" r:id="rId14"/>
  </p:sldMasterIdLst>
  <p:notesMasterIdLst>
    <p:notesMasterId r:id="rId26"/>
  </p:notesMasterIdLst>
  <p:sldIdLst>
    <p:sldId id="257" r:id="rId15"/>
    <p:sldId id="288" r:id="rId16"/>
    <p:sldId id="290" r:id="rId17"/>
    <p:sldId id="291" r:id="rId18"/>
    <p:sldId id="293" r:id="rId19"/>
    <p:sldId id="296" r:id="rId20"/>
    <p:sldId id="299" r:id="rId21"/>
    <p:sldId id="301" r:id="rId22"/>
    <p:sldId id="302" r:id="rId23"/>
    <p:sldId id="305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71" autoAdjust="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3E23D7-C698-4F76-99AF-67C1B300B610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F2BE4D5-9341-4FC7-9310-F8FEBAE2C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15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C0607-3952-46DB-8383-22A3CABF4D4F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67E73-7FD9-43C7-A217-CDAA73A42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71DFF-E34C-4367-A90F-AD95A7633CBA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4161A-15AD-4029-9E48-D743CE1471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1EE1-32A5-4E89-A132-888271F2DCC6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388D6-D9ED-4A63-8914-150846C03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1FC85-402D-418D-9FCE-2DE1FDFE3A21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53085-666E-4AEA-AAF0-2F01BD750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218DF-4017-446F-8A8F-AC91B7F8B9BF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A9032-3BF4-480D-AE29-5C8732D5F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0505-7B5D-4E6D-B377-15424F72481A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743B-92C4-475E-AA74-7718DBC025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0AF3B-A151-4650-B2E1-D00B5E272F06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8D72A-9D11-4C7B-AEA9-C185AC2CB5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FD72-3A1D-47A3-936C-11243D238C80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508E7-1D03-4D12-A055-4413E0F11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CA721-7C34-44AF-BFDB-ED4DBDA89603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E03DC-795E-44CB-A062-AB108A089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E3AF-E991-4931-A843-F9FFDD9B2D5D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DB3F9-C444-444B-8D95-000C16A29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13E1-93D5-4AAF-AEEA-9E2D5440A80C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0E38E-A5A6-4DB9-A121-4020F0606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D52F68D-2C88-47DA-B7AD-46085C543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1FBD792-FB9C-4FC1-9A8F-5CB9B458E7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1002F2-6F80-4F31-9F1C-7E2EC2E69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6B05B9-57FF-4C6B-9630-EA01AB8B67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5FE8C5-DD5B-4140-B4B3-441F55F10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070ADD9-9905-46C9-B351-AC3C7DE869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34D520A-8C2F-4D8E-AEAE-312774A29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5DFE9E-C976-4A90-8F41-A3C3B2140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1CDEE4-C704-4F2A-892C-AFC887C57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E7F3650-B92F-4DB1-BD95-3C1BCB7605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6334F4-5115-4433-A3E5-91CF79A00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B8E5E1-7752-4255-A3E7-7CC7BA52F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36DCA6-81E8-4836-A936-91C7B78AD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199EF9A-D63B-4DF1-9EC4-541B6E954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C323D23-987A-4710-8248-C7B335723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A4DFE3D-97DB-4764-86C1-2E4DC53B6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3FF1A35-F64C-49E8-92D3-B1995C293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92F2F9-F347-4958-9E7C-C98F594E88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A75ED58-F01B-4709-A1AA-509CF4E1C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97C8E37-7C23-464E-B5CB-F5BBBAA06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FF0EFDD-862E-475F-A6F0-20EA560B2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BF73CE-B185-49C9-BB5A-4C6B43AAEE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0AD0FE0-894C-4993-AFC1-F18403A21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18C156-94A2-4F6C-BB1F-76CBAFD569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9E78C88-875A-488E-B8B3-708D2A645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CFDA998-0652-41B6-943A-824193CE2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A27A6-F454-4928-AD12-89A47307E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F86739-45F5-4DC2-9A7E-3FF055F59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9A2A1A-FEFE-4FFA-A06F-1B037F0EC9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9B2709-32ED-4C09-9B94-464A00554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705EF5B-296A-4C04-A39C-0B11F085B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98BB42-C03A-468E-A520-86B0F214F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93EEDA-0886-4550-AC36-1B73BEF65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F21BD9-5C6C-4FE7-9906-3C7596390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5391A29-13D4-4FD4-B2F8-25F66A823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44D0D3F-41D1-4690-81F9-73451C633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F84CAB-A487-44F3-AA55-9061655C89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6A5967-8205-48E1-9B85-1FDA678DD8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27131F5-CEA7-4674-8322-6C4C28CE67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436D741-3CC6-4ABF-AB3C-EE61BC738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B177616-F6C5-4133-A838-FCC52275E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A82163C-4204-47B8-B5AB-225C2BD41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98F33D-1403-4F97-B533-052F92466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40904D-4D7F-4CC2-859F-A16C4125F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615B61-B9DB-417A-AC69-9A1005BB6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1FADD30-7845-4A08-AC43-B63A96112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72342D4-30AD-4D6B-8277-DDC804D4D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0B5BE20-B25F-4975-84E6-A58756207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CDA12C3-F539-42B4-91A4-A2CCBFB62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E20C4F1-D14F-48DB-A3CF-076C7FEC3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CB614D-8A95-4AE2-8A06-BCDCE0AEC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266169F-CC4F-4C02-8B05-3EC1A7717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77EF639-640A-4B77-A63B-6EF59BD25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FDEFF30-0B68-41AD-9A56-495A2C345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EBDF47-F02F-4D4B-BF28-69D48FC5C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098038-1194-4C55-B913-F63DC6D82D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956056-1333-46C2-81F7-BB15BA01B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EB9C50-E612-4123-A57C-ADFD22DB7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7BF473B-6BBC-496F-90C4-D9FEF3B42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7946F1B-1F46-48EA-9E9E-C4751B511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29C2B11-7A1E-43BD-A4A2-5FC2762F5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8123CDC-DE99-4E08-9490-BC608059F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1FE2A2-A72B-4D55-A8D3-A6E4F5D4A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696E956-38A4-429F-8AB3-C8CC48D4E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805AB2-09C0-4981-B1B2-B95B4C7E6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2FADC9-5695-49B6-9AC1-FDBB89FF1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449AB25-6F13-4F1B-8BA2-63AC751AE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5CB176-0042-43B4-9341-08A992E596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3F56E57-CFA9-4CC7-8848-D49A440961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F8D80AC-A252-4DDB-A267-EC9E949F3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FA32DB4-7AA5-4CD1-8B03-FD5BD0D1B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122DD6-6A49-4960-BA1A-E2057F6AC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B29AB5-F00A-45A3-A5B1-65F2E1DC0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FD474AE-998B-4202-BB4D-3ED54B247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332CF4D-A138-4DF3-ABD1-53A740402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1B73CA-BAA1-4D55-BC3C-5E781F75E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14FF10-085A-4793-BD4B-18D0DA12BD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5D44F1-CA90-4E80-B6C7-0728C5AFB7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26FA96-3434-4218-BD25-997677F5C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6C7E5C-AE38-4946-B0C6-B4B7F49D7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392FD95-90F9-4E5D-B247-CD0CDCEBA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1ABF3D-5365-4202-A653-AF16C1CC4A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722441F-2DBD-486A-BAC4-D7DD45A91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7BB5BF-9CC6-4D12-A6B9-6DD63DAD62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EF5EAC6-C76B-48E5-A8EC-7480C3D4D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6403F62-0EA1-4033-B810-1CA86434D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7B35D8C-41F2-477C-8990-BC274E46E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0A1F85-A166-4E70-9D8A-A070903A4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B3F14CF-C093-46EE-8BBC-D2DBD52A4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3D0FE7B-C9A2-490A-9943-D674E8A06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3AF5598-EE56-453F-9676-236D180A0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FA870EF-5D86-43D3-8261-5448FF4A0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0CC697-0ED0-4F44-B398-B507B6031C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CF13CD-7521-4B37-9F9C-A81FB57C1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9A5CFF-0EBF-47A3-8237-35434CBD8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EAA7832-11C7-497F-8790-72448474A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E19BCD-33BB-44F5-A0CD-5614521F03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DF3123C-09C6-4AC8-AF2F-71EB4DE62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D888674-5EAD-45DA-A3C9-2B38D5A35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933C4DF-4847-4ACB-9BA9-9BDF02BF8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F19F93-C593-44AF-858E-73E8B394E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A37C8A4-4672-48B9-9F07-DB71CF60E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6E66E68-D5D0-486E-BD2F-4139190F6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AE7B6B-9AB2-4BC0-B647-5366E056E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1BC26F6-756F-4643-AE51-D03CA225D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1111B48-A190-4910-B218-30CD5A479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0AE7F4B-6B9A-43B7-931A-447D58E51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C0CF3-2125-462A-A714-ED88A5C8A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5023C9-171C-49FF-A4D7-D0A4760727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F464A9-5E38-46B4-ACE7-10C7FF5C1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FA643F-6823-4522-AAD6-B37681DBE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477A7A-7ABB-4A61-A259-86F352A33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1E61C2B-AE54-4DD9-9A5C-91F0741FA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0C07AF-F1CD-468E-88D9-1E479BD778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5BC3291-FFBF-4968-92F8-1DD1A373F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B24305-B3C1-4729-AD32-CF42CD2EC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4BD3840-F691-477C-AA86-BF64A22D99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4D96F2-CCCD-4932-9FD3-8575F05AA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2C52D05-BF8D-47A4-95A4-2681BF121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1F5C7C-E6E5-414A-A66F-76B221861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45EB6F-27C4-4141-BCB7-FC507C46F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0B753FF-B2D2-43FD-B6A9-D158E6AFA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8C37491-A443-4972-89F2-62B8CFE26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85BEA73-61B0-479C-9621-789CD8948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584238-083E-425A-AFCB-ED3380EB1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7C58BFB-AEEC-4ACA-A443-72EE11672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D1CABC2-FC7A-4AC6-87EC-5159C69549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84D2F86-A6AB-4B53-BA05-55E0D17E9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B6E768B-FDBB-4E98-B119-700344C2B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C82857-E74B-4458-8C41-E058A2C8B0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4B87120-1A8A-4D5E-B80D-31C5D28E4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46D834-95E1-465E-9048-415B1320F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EE1256-3E3D-4D44-AFFB-21C8A0812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6E1B9DC-5DF2-4496-9C21-A28511E80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B3305D2-BA72-41E1-9569-C3912E934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E27CC7D-6086-41C7-AA2E-D7CB2529F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532F70-DEF4-4E8D-AEF7-3819A5AD72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E1DD58-A245-49AE-82C1-8BD6EFBEC2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57C98DC-FE73-4F0A-9814-E7B127F79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19AC64-B349-4616-8E0B-8CC156C3A4E5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F3672E-0105-4372-9AEA-EB7F4FCB0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5" r:id="rId2"/>
    <p:sldLayoutId id="2147484044" r:id="rId3"/>
    <p:sldLayoutId id="2147484043" r:id="rId4"/>
    <p:sldLayoutId id="2147484042" r:id="rId5"/>
    <p:sldLayoutId id="2147484041" r:id="rId6"/>
    <p:sldLayoutId id="2147484040" r:id="rId7"/>
    <p:sldLayoutId id="2147484039" r:id="rId8"/>
    <p:sldLayoutId id="2147484038" r:id="rId9"/>
    <p:sldLayoutId id="2147484037" r:id="rId10"/>
    <p:sldLayoutId id="2147484036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B9ED3B-1C28-436C-890C-C741B0A8D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4B7717-3D1A-47FC-8E01-80F501BEF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E46B-7EF2-4334-8AE0-9510CDC4BE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4C2E88-3DCE-451A-92EE-DD5BB9F10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0E4981-E15A-4B2A-BB32-2692B8245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407B34-2E30-4D69-84CD-5929A2261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74EB9-3140-47D6-BA79-6E664E953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2674BA-B6E7-45FC-BFC0-0F8FDED82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6BA190-C508-439E-96EE-8A336BE6C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A9DE08-FCBE-4D8B-8E67-1EA5E6C64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1750AD-7BB3-4872-BB36-36136C2AF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FC0A14-99A2-4181-91A0-1CB4DB258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88CD82-B050-473B-8832-EF27FEFE7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7" name="Picture 2" descr="C:\Users\Елена\Pictures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797425"/>
            <a:ext cx="7201098" cy="1655763"/>
          </a:xfrm>
        </p:spPr>
        <p:txBody>
          <a:bodyPr/>
          <a:lstStyle/>
          <a:p>
            <a:pPr eaLnBrk="1" hangingPunct="1"/>
            <a:r>
              <a:rPr lang="ru-RU" sz="2400" b="1" i="1" dirty="0">
                <a:solidFill>
                  <a:schemeClr val="tx1"/>
                </a:solidFill>
                <a:latin typeface="Arial" charset="0"/>
              </a:rPr>
              <a:t>Фаттахова Н.В.</a:t>
            </a:r>
            <a:r>
              <a:rPr lang="ru-RU" sz="2400" b="1" i="1" dirty="0">
                <a:solidFill>
                  <a:schemeClr val="tx1"/>
                </a:solidFill>
              </a:rPr>
              <a:t>, </a:t>
            </a:r>
          </a:p>
          <a:p>
            <a:pPr eaLnBrk="1" hangingPunct="1"/>
            <a:r>
              <a:rPr lang="ru-RU" sz="2400" b="1" i="1" dirty="0" smtClean="0">
                <a:solidFill>
                  <a:schemeClr val="tx1"/>
                </a:solidFill>
              </a:rPr>
              <a:t>воспитатель </a:t>
            </a:r>
            <a:r>
              <a:rPr lang="ru-RU" sz="2400" b="1" i="1" dirty="0">
                <a:solidFill>
                  <a:schemeClr val="tx1"/>
                </a:solidFill>
                <a:latin typeface="Arial" charset="0"/>
              </a:rPr>
              <a:t>МБДОУ «Д/с №55 «Жаворонок» </a:t>
            </a:r>
            <a:r>
              <a:rPr lang="ru-RU" sz="2400" b="1" i="1" dirty="0" smtClean="0">
                <a:solidFill>
                  <a:schemeClr val="tx1"/>
                </a:solidFill>
                <a:latin typeface="Arial" charset="0"/>
              </a:rPr>
              <a:t>г. </a:t>
            </a:r>
            <a:r>
              <a:rPr lang="ru-RU" sz="2400" b="1" i="1" smtClean="0">
                <a:solidFill>
                  <a:schemeClr val="tx1"/>
                </a:solidFill>
                <a:latin typeface="Arial" charset="0"/>
              </a:rPr>
              <a:t>Альметьевска»</a:t>
            </a:r>
            <a:endParaRPr lang="ru-RU" sz="2400" b="1" i="1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endParaRPr lang="ru-RU" sz="2400" b="1" i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395288" y="1341438"/>
            <a:ext cx="8424862" cy="3024187"/>
          </a:xfrm>
          <a:pattFill prst="ltDnDiag">
            <a:fgClr>
              <a:srgbClr val="CCFFFF"/>
            </a:fgClr>
            <a:bgClr>
              <a:schemeClr val="bg1"/>
            </a:bgClr>
          </a:pattFill>
          <a:ln w="38100">
            <a:solidFill>
              <a:srgbClr val="66FFFF"/>
            </a:solidFill>
          </a:ln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C400"/>
                </a:solidFill>
                <a:latin typeface="Monotype Corsiva" pitchFamily="66" charset="0"/>
              </a:rPr>
              <a:t>«</a:t>
            </a:r>
            <a:r>
              <a:rPr lang="ru-RU" sz="3600" b="1" dirty="0" smtClean="0">
                <a:solidFill>
                  <a:srgbClr val="00C400"/>
                </a:solidFill>
                <a:latin typeface="Arial" charset="0"/>
              </a:rPr>
              <a:t>Варианты наполнения центра экспериментально-исследовательской деятельности в соответствии с ФГОС ДО</a:t>
            </a:r>
            <a:r>
              <a:rPr lang="ru-RU" sz="3600" b="1" dirty="0" smtClean="0">
                <a:solidFill>
                  <a:srgbClr val="00C400"/>
                </a:solidFill>
                <a:latin typeface="Monotype Corsiva" pitchFamily="66" charset="0"/>
              </a:rPr>
              <a:t>»</a:t>
            </a:r>
            <a:endParaRPr lang="ru-RU" sz="3600" b="1" dirty="0" smtClean="0">
              <a:solidFill>
                <a:srgbClr val="8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4"/>
          <p:cNvSpPr>
            <a:spLocks noChangeArrowheads="1"/>
          </p:cNvSpPr>
          <p:nvPr/>
        </p:nvSpPr>
        <p:spPr bwMode="auto">
          <a:xfrm>
            <a:off x="684213" y="1612900"/>
            <a:ext cx="77755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 i="1" u="sng">
                <a:latin typeface="Times New Roman" pitchFamily="18" charset="0"/>
              </a:rPr>
              <a:t>Экспериментирование</a:t>
            </a:r>
            <a:r>
              <a:rPr lang="ru-RU" sz="3600">
                <a:latin typeface="Times New Roman" pitchFamily="18" charset="0"/>
              </a:rPr>
              <a:t> в детском саду – это эффективная деятельность, направленная на развитие познавательной активности дошкольников.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5688012"/>
          </a:xfrm>
        </p:spPr>
        <p:txBody>
          <a:bodyPr/>
          <a:lstStyle/>
          <a:p>
            <a:pPr eaLnBrk="1" hangingPunct="1"/>
            <a:r>
              <a:rPr lang="ru-RU" dirty="0" smtClean="0"/>
              <a:t>Актуальность </a:t>
            </a:r>
            <a:r>
              <a:rPr lang="ru-RU" sz="3200" dirty="0" smtClean="0"/>
              <a:t>детского экспериментирования обусловлена тем, что для развития личности дошкольника особое значение имеет усвоение</a:t>
            </a:r>
            <a:r>
              <a:rPr lang="ru-RU" dirty="0" smtClean="0"/>
              <a:t> </a:t>
            </a:r>
            <a:r>
              <a:rPr lang="ru-RU" sz="3200" dirty="0" smtClean="0"/>
              <a:t>им представлений о взаимосвязи природы и человека. Существенную роль в этом</a:t>
            </a:r>
            <a:r>
              <a:rPr lang="ru-RU" dirty="0" smtClean="0"/>
              <a:t> </a:t>
            </a:r>
            <a:r>
              <a:rPr lang="ru-RU" sz="3200" dirty="0" smtClean="0"/>
              <a:t>направлении играет поисково-познавательная деятельность дошкольников, протекающая в</a:t>
            </a:r>
            <a:r>
              <a:rPr lang="ru-RU" dirty="0" smtClean="0"/>
              <a:t> </a:t>
            </a:r>
            <a:r>
              <a:rPr lang="ru-RU" sz="3200" dirty="0" smtClean="0"/>
              <a:t>форме экспериментальных действий.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58888" y="1412875"/>
            <a:ext cx="6840537" cy="3887788"/>
          </a:xfrm>
          <a:solidFill>
            <a:srgbClr val="FFFFCC"/>
          </a:solidFill>
          <a:ln w="38100">
            <a:solidFill>
              <a:srgbClr val="FFCC66"/>
            </a:solidFill>
          </a:ln>
        </p:spPr>
        <p:txBody>
          <a:bodyPr/>
          <a:lstStyle/>
          <a:p>
            <a:pPr eaLnBrk="1" hangingPunct="1"/>
            <a:r>
              <a:rPr lang="ru-RU" sz="4000" b="1" i="1" smtClean="0"/>
              <a:t>Цель:</a:t>
            </a:r>
            <a:br>
              <a:rPr lang="ru-RU" sz="4000" b="1" i="1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mtClean="0"/>
              <a:t>развитие познавательных процессов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576262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rgbClr val="FF0000"/>
                </a:solidFill>
              </a:rPr>
              <a:t/>
            </a:r>
            <a:br>
              <a:rPr lang="ru-RU" sz="3200" b="1" i="1" smtClean="0">
                <a:solidFill>
                  <a:srgbClr val="FF0000"/>
                </a:solidFill>
              </a:rPr>
            </a:br>
            <a:r>
              <a:rPr lang="ru-RU" sz="3600" smtClean="0">
                <a:solidFill>
                  <a:srgbClr val="FF0000"/>
                </a:solidFill>
              </a:rPr>
              <a:t/>
            </a:r>
            <a:br>
              <a:rPr lang="ru-RU" sz="3600" smtClean="0">
                <a:solidFill>
                  <a:srgbClr val="FF0000"/>
                </a:solidFill>
              </a:rPr>
            </a:br>
            <a:r>
              <a:rPr lang="ru-RU" sz="3200" b="1" smtClean="0"/>
              <a:t>Центр экспериментальной деятельности </a:t>
            </a:r>
            <a:br>
              <a:rPr lang="ru-RU" sz="3200" b="1" smtClean="0"/>
            </a:br>
            <a:r>
              <a:rPr lang="ru-RU" sz="3200" b="1" smtClean="0"/>
              <a:t>в подготовительной группе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Char char="Ø"/>
            </a:pPr>
            <a:endParaRPr lang="ru-RU" sz="2800" smtClean="0"/>
          </a:p>
          <a:p>
            <a:pPr algn="ctr" eaLnBrk="1" hangingPunct="1">
              <a:buFontTx/>
              <a:buNone/>
            </a:pPr>
            <a:r>
              <a:rPr lang="ru-RU" sz="2400" b="1" smtClean="0">
                <a:solidFill>
                  <a:schemeClr val="tx2"/>
                </a:solidFill>
              </a:rPr>
              <a:t/>
            </a:r>
            <a:br>
              <a:rPr lang="ru-RU" sz="2400" b="1" smtClean="0">
                <a:solidFill>
                  <a:schemeClr val="tx2"/>
                </a:solidFill>
              </a:rPr>
            </a:br>
            <a:r>
              <a:rPr lang="ru-RU" sz="2400" b="1" smtClean="0">
                <a:solidFill>
                  <a:schemeClr val="tx2"/>
                </a:solidFill>
              </a:rPr>
              <a:t/>
            </a:r>
            <a:br>
              <a:rPr lang="ru-RU" sz="2400" b="1" smtClean="0">
                <a:solidFill>
                  <a:schemeClr val="tx2"/>
                </a:solidFill>
              </a:rPr>
            </a:br>
            <a:r>
              <a:rPr lang="ru-RU" sz="2400" b="1" smtClean="0">
                <a:solidFill>
                  <a:schemeClr val="tx2"/>
                </a:solidFill>
              </a:rPr>
              <a:t/>
            </a:r>
            <a:br>
              <a:rPr lang="ru-RU" sz="2400" b="1" smtClean="0">
                <a:solidFill>
                  <a:schemeClr val="tx2"/>
                </a:solidFill>
              </a:rPr>
            </a:br>
            <a:r>
              <a:rPr lang="ru-RU" sz="2400" b="1" smtClean="0">
                <a:solidFill>
                  <a:schemeClr val="tx2"/>
                </a:solidFill>
              </a:rPr>
              <a:t/>
            </a:r>
            <a:br>
              <a:rPr lang="ru-RU" sz="2400" b="1" smtClean="0">
                <a:solidFill>
                  <a:schemeClr val="tx2"/>
                </a:solidFill>
              </a:rPr>
            </a:br>
            <a:endParaRPr lang="ru-RU" sz="2400" smtClean="0"/>
          </a:p>
        </p:txBody>
      </p:sp>
      <p:pic>
        <p:nvPicPr>
          <p:cNvPr id="223235" name="Picture 6" descr="IMG_20181126_1427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6629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b="1" smtClean="0"/>
              <a:t>Приборы для проведения опытов</a:t>
            </a:r>
          </a:p>
        </p:txBody>
      </p:sp>
      <p:sp>
        <p:nvSpPr>
          <p:cNvPr id="225282" name="Rectangle 7"/>
          <p:cNvSpPr>
            <a:spLocks noGrp="1" noChangeArrowheads="1"/>
          </p:cNvSpPr>
          <p:nvPr>
            <p:ph sz="quarter" idx="4294967295"/>
          </p:nvPr>
        </p:nvSpPr>
        <p:spPr>
          <a:xfrm>
            <a:off x="4643438" y="2781300"/>
            <a:ext cx="4038600" cy="1033463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225283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4643438" y="3933825"/>
            <a:ext cx="4038600" cy="2187575"/>
          </a:xfrm>
        </p:spPr>
        <p:txBody>
          <a:bodyPr/>
          <a:lstStyle/>
          <a:p>
            <a:endParaRPr lang="ru-RU" sz="240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3136603" y="3148906"/>
            <a:ext cx="4607999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285" name="Picture 9" descr="IMG_20181126_14252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268413"/>
            <a:ext cx="4038600" cy="3190875"/>
          </a:xfrm>
        </p:spPr>
      </p:pic>
      <p:pic>
        <p:nvPicPr>
          <p:cNvPr id="225286" name="Picture 13" descr="IMG_20181121_1442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2492375"/>
            <a:ext cx="48958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82637"/>
          </a:xfrm>
        </p:spPr>
        <p:txBody>
          <a:bodyPr/>
          <a:lstStyle/>
          <a:p>
            <a:r>
              <a:rPr lang="ru-RU" sz="3200" b="1" smtClean="0"/>
              <a:t>Коллекции и технические материалы</a:t>
            </a:r>
          </a:p>
        </p:txBody>
      </p:sp>
      <p:pic>
        <p:nvPicPr>
          <p:cNvPr id="227330" name="Picture 7" descr="IMG_20181121_14533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557338"/>
            <a:ext cx="4254500" cy="3190875"/>
          </a:xfrm>
        </p:spPr>
      </p:pic>
      <p:pic>
        <p:nvPicPr>
          <p:cNvPr id="227331" name="Picture 6" descr="IMG_20181121_14461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852738"/>
            <a:ext cx="4572000" cy="3429000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ru-RU" sz="3600" b="1" i="1" smtClean="0"/>
              <a:t>Игры с песком, водой и магнитами</a:t>
            </a:r>
          </a:p>
        </p:txBody>
      </p:sp>
      <p:pic>
        <p:nvPicPr>
          <p:cNvPr id="229378" name="Picture 9" descr="IMG_20181121_16400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341438"/>
            <a:ext cx="3862388" cy="4957762"/>
          </a:xfrm>
        </p:spPr>
      </p:pic>
      <p:pic>
        <p:nvPicPr>
          <p:cNvPr id="229379" name="Picture 8" descr="IMG_20181121_17170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1268413"/>
            <a:ext cx="3717925" cy="4957762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4000" b="1" i="1" smtClean="0"/>
              <a:t>Наблюдаем за реакцией смешения крахмала с йодом</a:t>
            </a:r>
          </a:p>
        </p:txBody>
      </p:sp>
      <p:sp>
        <p:nvSpPr>
          <p:cNvPr id="230402" name="Прямоугольник 12"/>
          <p:cNvSpPr>
            <a:spLocks noChangeArrowheads="1"/>
          </p:cNvSpPr>
          <p:nvPr/>
        </p:nvSpPr>
        <p:spPr bwMode="auto">
          <a:xfrm>
            <a:off x="611188" y="4365625"/>
            <a:ext cx="36734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0403" name="Picture 6" descr="IMG_20190322_10402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b="1" i="1" smtClean="0">
                <a:latin typeface="Arial" charset="0"/>
              </a:rPr>
              <a:t>Знакомимся с плотностью жидкостей</a:t>
            </a:r>
          </a:p>
        </p:txBody>
      </p:sp>
      <p:pic>
        <p:nvPicPr>
          <p:cNvPr id="232450" name="Picture 6" descr="IMG_20190327_10510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Делаем слайм</a:t>
            </a:r>
          </a:p>
        </p:txBody>
      </p:sp>
      <p:pic>
        <p:nvPicPr>
          <p:cNvPr id="234498" name="Picture 13" descr="IMG_20200207_09443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412875"/>
            <a:ext cx="3749675" cy="5000625"/>
          </a:xfrm>
        </p:spPr>
      </p:pic>
      <p:pic>
        <p:nvPicPr>
          <p:cNvPr id="234499" name="Picture 14" descr="IMG_20200207_09420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95850" y="1484313"/>
            <a:ext cx="3502025" cy="4670425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6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63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11</vt:i4>
      </vt:variant>
    </vt:vector>
  </HeadingPairs>
  <TitlesOfParts>
    <vt:vector size="25" baseType="lpstr">
      <vt:lpstr>Тема Office</vt:lpstr>
      <vt:lpstr>День Победы_06</vt:lpstr>
      <vt:lpstr>1_День Победы_06</vt:lpstr>
      <vt:lpstr>2_День Победы_06</vt:lpstr>
      <vt:lpstr>3_День Победы_06</vt:lpstr>
      <vt:lpstr>4_День Победы_06</vt:lpstr>
      <vt:lpstr>6_День Победы_06</vt:lpstr>
      <vt:lpstr>8_День Победы_06</vt:lpstr>
      <vt:lpstr>10_День Победы_06</vt:lpstr>
      <vt:lpstr>11_День Победы_06</vt:lpstr>
      <vt:lpstr>12_День Победы_06</vt:lpstr>
      <vt:lpstr>14_День Победы_06</vt:lpstr>
      <vt:lpstr>15_День Победы_06</vt:lpstr>
      <vt:lpstr>16_День Победы_06</vt:lpstr>
      <vt:lpstr>«Варианты наполнения центра экспериментально-исследовательской деятельности в соответствии с ФГОС ДО»</vt:lpstr>
      <vt:lpstr>Презентация PowerPoint</vt:lpstr>
      <vt:lpstr>Актуальность детского экспериментирования обусловлена тем, что для развития личности дошкольника особое значение имеет усвоение им представлений о взаимосвязи природы и человека. Существенную роль в этом направлении играет поисково-познавательная деятельность дошкольников, протекающая в форме экспериментальных действий. </vt:lpstr>
      <vt:lpstr>Цель:  развитие познавательных процессов </vt:lpstr>
      <vt:lpstr>  Центр экспериментальной деятельности  в подготовительной группе</vt:lpstr>
      <vt:lpstr>Приборы для проведения опытов</vt:lpstr>
      <vt:lpstr>Коллекции и технические материалы</vt:lpstr>
      <vt:lpstr>Игры с песком, водой и магнитами</vt:lpstr>
      <vt:lpstr>Наблюдаем за реакцией смешения крахмала с йодом</vt:lpstr>
      <vt:lpstr>Знакомимся с плотностью жидкостей</vt:lpstr>
      <vt:lpstr>Делаем слайм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краткосрочного проекта «Огород на окне» во второй младшей группе  «Золотой ключик»</dc:title>
  <dc:creator>Елена</dc:creator>
  <cp:lastModifiedBy>Админ</cp:lastModifiedBy>
  <cp:revision>43</cp:revision>
  <dcterms:created xsi:type="dcterms:W3CDTF">2015-05-10T03:57:01Z</dcterms:created>
  <dcterms:modified xsi:type="dcterms:W3CDTF">2020-05-20T09:42:46Z</dcterms:modified>
</cp:coreProperties>
</file>